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5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58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9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1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7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6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2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9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3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36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71BF-661E-4160-80FF-6CECF7D284F9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FD75-2B49-43BB-AEF8-2D3DE9364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0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125" y="1688068"/>
            <a:ext cx="877397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J’offre le cadeau </a:t>
            </a:r>
            <a:r>
              <a:rPr lang="fr-FR" sz="5400" u="sng" dirty="0" smtClean="0">
                <a:latin typeface="Berlin Sans FB" panose="020E0602020502020306" pitchFamily="34" charset="0"/>
              </a:rPr>
              <a:t>à ma mère</a:t>
            </a:r>
            <a:r>
              <a:rPr lang="fr-FR" sz="5400" dirty="0" smtClean="0">
                <a:latin typeface="Berlin Sans FB" panose="020E0602020502020306" pitchFamily="34" charset="0"/>
              </a:rPr>
              <a:t>.</a:t>
            </a:r>
            <a:endParaRPr lang="fr-FR" sz="54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2124" y="3595300"/>
            <a:ext cx="877397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Il donne l’examen </a:t>
            </a:r>
            <a:r>
              <a:rPr lang="fr-FR" sz="4800" u="sng" dirty="0" smtClean="0">
                <a:latin typeface="Berlin Sans FB" panose="020E0602020502020306" pitchFamily="34" charset="0"/>
              </a:rPr>
              <a:t>au professeur</a:t>
            </a:r>
            <a:r>
              <a:rPr lang="fr-FR" sz="4800" dirty="0" smtClean="0">
                <a:latin typeface="Berlin Sans FB" panose="020E0602020502020306" pitchFamily="34" charset="0"/>
              </a:rPr>
              <a:t>.</a:t>
            </a:r>
            <a:endParaRPr lang="fr-FR" sz="48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2125" y="5410200"/>
            <a:ext cx="877397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Le prof parle français </a:t>
            </a:r>
            <a:r>
              <a:rPr lang="fr-FR" sz="4400" u="sng" dirty="0" smtClean="0">
                <a:latin typeface="Berlin Sans FB" panose="020E0602020502020306" pitchFamily="34" charset="0"/>
              </a:rPr>
              <a:t>aux étudiants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195" y="228600"/>
            <a:ext cx="877397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Lui or Leur ?</a:t>
            </a:r>
            <a:endParaRPr lang="fr-FR" sz="5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09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3298" y="1828800"/>
            <a:ext cx="8773979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erlin Sans FB" panose="020E0602020502020306" pitchFamily="34" charset="0"/>
              </a:rPr>
              <a:t>Nous envoyons les cartes </a:t>
            </a:r>
            <a:br>
              <a:rPr lang="fr-FR" sz="4800" dirty="0" smtClean="0">
                <a:latin typeface="Berlin Sans FB" panose="020E0602020502020306" pitchFamily="34" charset="0"/>
              </a:rPr>
            </a:br>
            <a:r>
              <a:rPr lang="fr-FR" sz="4800" dirty="0" smtClean="0">
                <a:latin typeface="Berlin Sans FB" panose="020E0602020502020306" pitchFamily="34" charset="0"/>
              </a:rPr>
              <a:t>de vœux </a:t>
            </a:r>
            <a:r>
              <a:rPr lang="fr-FR" sz="4800" u="sng" dirty="0" smtClean="0">
                <a:latin typeface="Berlin Sans FB" panose="020E0602020502020306" pitchFamily="34" charset="0"/>
              </a:rPr>
              <a:t>à nos amis</a:t>
            </a:r>
            <a:r>
              <a:rPr lang="fr-FR" sz="4800" dirty="0" smtClean="0">
                <a:latin typeface="Berlin Sans FB" panose="020E0602020502020306" pitchFamily="34" charset="0"/>
              </a:rPr>
              <a:t>.</a:t>
            </a:r>
            <a:endParaRPr lang="fr-FR" sz="4800" dirty="0">
              <a:latin typeface="Berlin Sans FB" panose="020E06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298" y="4495800"/>
            <a:ext cx="8773979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erlin Sans FB" panose="020E0602020502020306" pitchFamily="34" charset="0"/>
              </a:rPr>
              <a:t>J’achète </a:t>
            </a:r>
            <a:r>
              <a:rPr lang="fr-FR" sz="4000" dirty="0" smtClean="0">
                <a:latin typeface="Berlin Sans FB" panose="020E0602020502020306" pitchFamily="34" charset="0"/>
              </a:rPr>
              <a:t>une boite de chocolats </a:t>
            </a:r>
            <a:r>
              <a:rPr lang="fr-FR" sz="4000" u="sng" dirty="0" smtClean="0">
                <a:latin typeface="Berlin Sans FB" panose="020E0602020502020306" pitchFamily="34" charset="0"/>
              </a:rPr>
              <a:t>pour </a:t>
            </a:r>
            <a:r>
              <a:rPr lang="fr-FR" sz="4000" u="sng" dirty="0" smtClean="0">
                <a:latin typeface="Berlin Sans FB" panose="020E0602020502020306" pitchFamily="34" charset="0"/>
              </a:rPr>
              <a:t>Madame Berndt</a:t>
            </a:r>
            <a:r>
              <a:rPr lang="fr-FR" sz="4000" dirty="0" smtClean="0">
                <a:latin typeface="Berlin Sans FB" panose="020E0602020502020306" pitchFamily="34" charset="0"/>
              </a:rPr>
              <a:t>.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195" y="228600"/>
            <a:ext cx="877397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Berlin Sans FB" panose="020E0602020502020306" pitchFamily="34" charset="0"/>
              </a:rPr>
              <a:t>Lui or Leur ?</a:t>
            </a:r>
            <a:endParaRPr lang="fr-FR" sz="5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50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7612" y="1066800"/>
            <a:ext cx="8773979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Mes grands-parents donnent des chèques-cadeau </a:t>
            </a:r>
            <a:r>
              <a:rPr lang="fr-FR" sz="4400" u="sng" dirty="0" smtClean="0">
                <a:latin typeface="Berlin Sans FB" panose="020E0602020502020306" pitchFamily="34" charset="0"/>
              </a:rPr>
              <a:t>à mes frères </a:t>
            </a:r>
            <a:r>
              <a:rPr lang="fr-FR" sz="4400" u="sng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et moi</a:t>
            </a:r>
            <a:r>
              <a:rPr lang="fr-FR" sz="4400" dirty="0" smtClean="0">
                <a:latin typeface="Berlin Sans FB" panose="020E0602020502020306" pitchFamily="34" charset="0"/>
              </a:rPr>
              <a:t>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612" y="4038600"/>
            <a:ext cx="8773979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anose="020E0602020502020306" pitchFamily="34" charset="0"/>
              </a:rPr>
              <a:t>Tes amis achètent des cadeaux </a:t>
            </a:r>
            <a:r>
              <a:rPr lang="fr-FR" sz="4400" u="sng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pour toi</a:t>
            </a:r>
            <a:r>
              <a:rPr lang="fr-FR" sz="4400" dirty="0" smtClean="0">
                <a:latin typeface="Berlin Sans FB" panose="020E0602020502020306" pitchFamily="34" charset="0"/>
              </a:rPr>
              <a:t> chaque Noël.</a:t>
            </a:r>
            <a:endParaRPr lang="fr-FR" sz="4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1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470" y="3886200"/>
            <a:ext cx="8773979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erlin Sans FB" panose="020E0602020502020306" pitchFamily="34" charset="0"/>
              </a:rPr>
              <a:t>L’anniversaire de ma copine Michelle est demain.  Je vais téléphoner </a:t>
            </a:r>
            <a:r>
              <a:rPr lang="fr-FR" sz="4000" u="sng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à Michelle </a:t>
            </a:r>
            <a:r>
              <a:rPr lang="fr-FR" sz="4000" dirty="0" smtClean="0">
                <a:latin typeface="Berlin Sans FB" panose="020E0602020502020306" pitchFamily="34" charset="0"/>
              </a:rPr>
              <a:t>pour dire « joyeux anniversaire »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469" y="1600200"/>
            <a:ext cx="8773979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erlin Sans FB" panose="020E0602020502020306" pitchFamily="34" charset="0"/>
              </a:rPr>
              <a:t>Mes parents achètent des billets de concert </a:t>
            </a:r>
            <a:r>
              <a:rPr lang="fr-FR" sz="4000" u="sng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pour moi</a:t>
            </a:r>
            <a:r>
              <a:rPr lang="fr-FR" sz="4000" dirty="0" smtClean="0">
                <a:latin typeface="Berlin Sans FB" panose="020E0602020502020306" pitchFamily="34" charset="0"/>
              </a:rPr>
              <a:t>.</a:t>
            </a:r>
            <a:endParaRPr lang="fr-FR" sz="40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34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88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Berlin Sans FB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2012-12-04T12:04:24Z</dcterms:created>
  <dcterms:modified xsi:type="dcterms:W3CDTF">2015-11-17T12:47:36Z</dcterms:modified>
</cp:coreProperties>
</file>